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34" r:id="rId3"/>
    <p:sldId id="335" r:id="rId4"/>
    <p:sldId id="340" r:id="rId5"/>
    <p:sldId id="353" r:id="rId6"/>
    <p:sldId id="352" r:id="rId7"/>
    <p:sldId id="346" r:id="rId8"/>
    <p:sldId id="345" r:id="rId9"/>
    <p:sldId id="341" r:id="rId10"/>
    <p:sldId id="354" r:id="rId11"/>
    <p:sldId id="342" r:id="rId12"/>
    <p:sldId id="355" r:id="rId13"/>
    <p:sldId id="343" r:id="rId14"/>
    <p:sldId id="365" r:id="rId15"/>
    <p:sldId id="366" r:id="rId16"/>
    <p:sldId id="368" r:id="rId17"/>
    <p:sldId id="370" r:id="rId18"/>
    <p:sldId id="384" r:id="rId19"/>
    <p:sldId id="371" r:id="rId20"/>
    <p:sldId id="369" r:id="rId21"/>
    <p:sldId id="373" r:id="rId22"/>
    <p:sldId id="374" r:id="rId23"/>
    <p:sldId id="375" r:id="rId24"/>
    <p:sldId id="376" r:id="rId25"/>
    <p:sldId id="377" r:id="rId26"/>
    <p:sldId id="378" r:id="rId27"/>
    <p:sldId id="363" r:id="rId28"/>
    <p:sldId id="380" r:id="rId29"/>
    <p:sldId id="379" r:id="rId30"/>
    <p:sldId id="381" r:id="rId31"/>
    <p:sldId id="34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C44"/>
    <a:srgbClr val="404040"/>
    <a:srgbClr val="E71F02"/>
    <a:srgbClr val="C61127"/>
    <a:srgbClr val="13233B"/>
    <a:srgbClr val="D0243A"/>
    <a:srgbClr val="1D2D46"/>
    <a:srgbClr val="FFE899"/>
    <a:srgbClr val="E61F02"/>
    <a:srgbClr val="FF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67" autoAdjust="0"/>
    <p:restoredTop sz="94674"/>
  </p:normalViewPr>
  <p:slideViewPr>
    <p:cSldViewPr snapToGrid="0">
      <p:cViewPr varScale="1">
        <p:scale>
          <a:sx n="74" d="100"/>
          <a:sy n="74" d="100"/>
        </p:scale>
        <p:origin x="31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FF1B8-4857-A248-93C8-31FCEE7C126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0F420-9289-D444-ADE5-B0D974BA552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E81B-35CB-4151-A4B4-589966BB5A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C134-E011-44C9-BD2B-F205F170FC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11579" y="337344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811579" y="616744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0" name="文本框 19"/>
          <p:cNvSpPr txBox="1"/>
          <p:nvPr userDrawn="1"/>
        </p:nvSpPr>
        <p:spPr>
          <a:xfrm>
            <a:off x="11270629" y="428110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wip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7402" cy="6858000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58"/>
          <p:cNvSpPr/>
          <p:nvPr/>
        </p:nvSpPr>
        <p:spPr bwMode="auto">
          <a:xfrm>
            <a:off x="0" y="5378624"/>
            <a:ext cx="12192000" cy="1495763"/>
          </a:xfrm>
          <a:custGeom>
            <a:avLst/>
            <a:gdLst>
              <a:gd name="connsiteX0" fmla="*/ 12192000 w 12192000"/>
              <a:gd name="connsiteY0" fmla="*/ 0 h 1495763"/>
              <a:gd name="connsiteX1" fmla="*/ 12192000 w 12192000"/>
              <a:gd name="connsiteY1" fmla="*/ 1377707 h 1495763"/>
              <a:gd name="connsiteX2" fmla="*/ 12192000 w 12192000"/>
              <a:gd name="connsiteY2" fmla="*/ 1495763 h 1495763"/>
              <a:gd name="connsiteX3" fmla="*/ 0 w 12192000"/>
              <a:gd name="connsiteY3" fmla="*/ 1495763 h 1495763"/>
              <a:gd name="connsiteX4" fmla="*/ 0 w 12192000"/>
              <a:gd name="connsiteY4" fmla="*/ 1418386 h 1495763"/>
              <a:gd name="connsiteX5" fmla="*/ 0 w 12192000"/>
              <a:gd name="connsiteY5" fmla="*/ 147020 h 1495763"/>
              <a:gd name="connsiteX6" fmla="*/ 5889320 w 12192000"/>
              <a:gd name="connsiteY6" fmla="*/ 1061100 h 1495763"/>
              <a:gd name="connsiteX7" fmla="*/ 12192000 w 12192000"/>
              <a:gd name="connsiteY7" fmla="*/ 0 h 149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95763">
                <a:moveTo>
                  <a:pt x="12192000" y="0"/>
                </a:moveTo>
                <a:cubicBezTo>
                  <a:pt x="12192000" y="0"/>
                  <a:pt x="12192000" y="0"/>
                  <a:pt x="12192000" y="1377707"/>
                </a:cubicBezTo>
                <a:lnTo>
                  <a:pt x="12192000" y="1495763"/>
                </a:lnTo>
                <a:lnTo>
                  <a:pt x="0" y="1495763"/>
                </a:lnTo>
                <a:lnTo>
                  <a:pt x="0" y="1418386"/>
                </a:lnTo>
                <a:cubicBezTo>
                  <a:pt x="0" y="1078954"/>
                  <a:pt x="0" y="661190"/>
                  <a:pt x="0" y="147020"/>
                </a:cubicBezTo>
                <a:cubicBezTo>
                  <a:pt x="1794070" y="757472"/>
                  <a:pt x="3758597" y="1061100"/>
                  <a:pt x="5889320" y="1061100"/>
                </a:cubicBezTo>
                <a:cubicBezTo>
                  <a:pt x="8186240" y="1061100"/>
                  <a:pt x="10287133" y="706335"/>
                  <a:pt x="12192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reeform 27"/>
          <p:cNvSpPr/>
          <p:nvPr/>
        </p:nvSpPr>
        <p:spPr bwMode="auto">
          <a:xfrm>
            <a:off x="0" y="4558254"/>
            <a:ext cx="12192000" cy="1780219"/>
          </a:xfrm>
          <a:custGeom>
            <a:avLst/>
            <a:gdLst/>
            <a:ahLst/>
            <a:cxnLst>
              <a:cxn ang="0">
                <a:pos x="2861" y="225"/>
              </a:cxn>
              <a:cxn ang="0">
                <a:pos x="2861" y="0"/>
              </a:cxn>
              <a:cxn ang="0">
                <a:pos x="1415" y="516"/>
              </a:cxn>
              <a:cxn ang="0">
                <a:pos x="0" y="25"/>
              </a:cxn>
              <a:cxn ang="0">
                <a:pos x="0" y="271"/>
              </a:cxn>
              <a:cxn ang="0">
                <a:pos x="1382" y="557"/>
              </a:cxn>
              <a:cxn ang="0">
                <a:pos x="2861" y="225"/>
              </a:cxn>
            </a:cxnLst>
            <a:rect l="0" t="0" r="r" b="b"/>
            <a:pathLst>
              <a:path w="2861" h="557">
                <a:moveTo>
                  <a:pt x="2861" y="225"/>
                </a:moveTo>
                <a:cubicBezTo>
                  <a:pt x="2861" y="0"/>
                  <a:pt x="2861" y="0"/>
                  <a:pt x="2861" y="0"/>
                </a:cubicBezTo>
                <a:cubicBezTo>
                  <a:pt x="2436" y="344"/>
                  <a:pt x="1954" y="516"/>
                  <a:pt x="1415" y="516"/>
                </a:cubicBezTo>
                <a:cubicBezTo>
                  <a:pt x="889" y="516"/>
                  <a:pt x="417" y="352"/>
                  <a:pt x="0" y="25"/>
                </a:cubicBezTo>
                <a:cubicBezTo>
                  <a:pt x="0" y="271"/>
                  <a:pt x="0" y="271"/>
                  <a:pt x="0" y="271"/>
                </a:cubicBezTo>
                <a:cubicBezTo>
                  <a:pt x="421" y="462"/>
                  <a:pt x="882" y="557"/>
                  <a:pt x="1382" y="557"/>
                </a:cubicBezTo>
                <a:cubicBezTo>
                  <a:pt x="1921" y="557"/>
                  <a:pt x="2414" y="446"/>
                  <a:pt x="2861" y="225"/>
                </a:cubicBez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28"/>
          <p:cNvSpPr/>
          <p:nvPr/>
        </p:nvSpPr>
        <p:spPr bwMode="auto">
          <a:xfrm>
            <a:off x="0" y="5250170"/>
            <a:ext cx="12192000" cy="1188944"/>
          </a:xfrm>
          <a:custGeom>
            <a:avLst/>
            <a:gdLst/>
            <a:ahLst/>
            <a:cxnLst>
              <a:cxn ang="0">
                <a:pos x="2861" y="40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86"/>
              </a:cxn>
              <a:cxn ang="0">
                <a:pos x="1382" y="372"/>
              </a:cxn>
              <a:cxn ang="0">
                <a:pos x="2861" y="40"/>
              </a:cxn>
            </a:cxnLst>
            <a:rect l="0" t="0" r="r" b="b"/>
            <a:pathLst>
              <a:path w="2861" h="372">
                <a:moveTo>
                  <a:pt x="2861" y="40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86"/>
                  <a:pt x="0" y="86"/>
                  <a:pt x="0" y="86"/>
                </a:cubicBezTo>
                <a:cubicBezTo>
                  <a:pt x="421" y="277"/>
                  <a:pt x="882" y="372"/>
                  <a:pt x="1382" y="372"/>
                </a:cubicBezTo>
                <a:cubicBezTo>
                  <a:pt x="1921" y="372"/>
                  <a:pt x="2414" y="261"/>
                  <a:pt x="2861" y="40"/>
                </a:cubicBezTo>
                <a:close/>
              </a:path>
            </a:pathLst>
          </a:custGeom>
          <a:pattFill prst="pct75">
            <a:fgClr>
              <a:srgbClr val="FBF4D9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原创设计师QQ598969553               _2"/>
          <p:cNvSpPr/>
          <p:nvPr/>
        </p:nvSpPr>
        <p:spPr>
          <a:xfrm>
            <a:off x="1275762" y="2428650"/>
            <a:ext cx="931579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sz="6000" b="1" dirty="0" smtClean="0">
                <a:solidFill>
                  <a:schemeClr val="bg1"/>
                </a:solidFill>
                <a:latin typeface="+mj-ea"/>
              </a:rPr>
              <a:t>建造者模式</a:t>
            </a:r>
            <a:endParaRPr lang="zh-CN" sz="6000" b="1" spc="3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原创设计师QQ：598969553            _8"/>
          <p:cNvSpPr>
            <a:spLocks noChangeArrowheads="1"/>
          </p:cNvSpPr>
          <p:nvPr/>
        </p:nvSpPr>
        <p:spPr bwMode="auto">
          <a:xfrm>
            <a:off x="3471710" y="3626594"/>
            <a:ext cx="492389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16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7" y="286302"/>
            <a:ext cx="1957095" cy="6708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5"/>
          <p:cNvSpPr/>
          <p:nvPr/>
        </p:nvSpPr>
        <p:spPr bwMode="auto">
          <a:xfrm>
            <a:off x="1966191" y="3800693"/>
            <a:ext cx="1601788" cy="63976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03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3" name="任意多边形 16"/>
          <p:cNvSpPr/>
          <p:nvPr/>
        </p:nvSpPr>
        <p:spPr bwMode="auto">
          <a:xfrm>
            <a:off x="1966191" y="4861778"/>
            <a:ext cx="1601788" cy="641350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b="1" dirty="0" smtClean="0">
                <a:solidFill>
                  <a:schemeClr val="bg1"/>
                </a:solidFill>
              </a:rPr>
              <a:t>04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任意多边形 14"/>
          <p:cNvSpPr/>
          <p:nvPr/>
        </p:nvSpPr>
        <p:spPr bwMode="auto">
          <a:xfrm>
            <a:off x="1966192" y="2738020"/>
            <a:ext cx="1601788" cy="63976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任意多边形 15"/>
          <p:cNvSpPr/>
          <p:nvPr/>
        </p:nvSpPr>
        <p:spPr bwMode="auto">
          <a:xfrm>
            <a:off x="1966191" y="1679916"/>
            <a:ext cx="1601788" cy="63976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01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49709" y="1659072"/>
            <a:ext cx="6213766" cy="68135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</a:rPr>
              <a:t>客户端不必知道产品内部组成的细节，将产品本身与产品的创建过程解耦，使得相同的创建过程可以创建不同的产品对象。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49709" y="2864834"/>
            <a:ext cx="6213766" cy="386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  <a:cs typeface="+mn-ea"/>
              </a:rPr>
              <a:t>每一个具体建造者都相对独立</a:t>
            </a:r>
            <a:r>
              <a:rPr lang="zh-CN" sz="1600" dirty="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sz="16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9234" y="3926534"/>
            <a:ext cx="6213766" cy="386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  <a:cs typeface="+mn-ea"/>
              </a:rPr>
              <a:t>可以更加精细地控制产品的创建过程 。</a:t>
            </a:r>
            <a:endParaRPr sz="16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9709" y="4989048"/>
            <a:ext cx="6213766" cy="386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  <a:cs typeface="+mn-ea"/>
              </a:rPr>
              <a:t>系统扩展方便，符合 “开闭原则”</a:t>
            </a:r>
            <a:r>
              <a:rPr lang="zh-CN" sz="1600" dirty="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sz="16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2" name="文本框 11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优点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4"/>
          <p:cNvSpPr/>
          <p:nvPr/>
        </p:nvSpPr>
        <p:spPr bwMode="auto">
          <a:xfrm>
            <a:off x="1966192" y="3886100"/>
            <a:ext cx="1601788" cy="63976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任意多边形 15"/>
          <p:cNvSpPr/>
          <p:nvPr/>
        </p:nvSpPr>
        <p:spPr bwMode="auto">
          <a:xfrm>
            <a:off x="1966191" y="1958046"/>
            <a:ext cx="1601788" cy="63976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30596" tIns="5080" rIns="320435" bIns="5080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01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9234" y="1937202"/>
            <a:ext cx="6213766" cy="68135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</a:rPr>
              <a:t>产品之间差异性很大的情况：则不适合使用建造者模式，因此其使用范围受到一定的限制。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49709" y="3718274"/>
            <a:ext cx="6213766" cy="97599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/>
                </a:solidFill>
                <a:latin typeface="+mn-ea"/>
                <a:cs typeface="+mn-ea"/>
              </a:rPr>
              <a:t>产品内部变化很复杂的情况： 如果产品的内部变化复杂，可能会导致需要定义很多具体建造者类来实现这种变化，导致系统变得很庞大。</a:t>
            </a:r>
            <a:endParaRPr sz="16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2" name="文本框 11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缺点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方案：利用建造者模式描述项目经理如何开发项目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5015" y="2042160"/>
            <a:ext cx="99548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角色介绍：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A</a:t>
            </a:r>
            <a:r>
              <a:rPr lang="zh-CN" altLang="en-US"/>
              <a:t>、产品（Product）：中瑞项目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B</a:t>
            </a:r>
            <a:r>
              <a:rPr lang="zh-CN" altLang="en-US"/>
              <a:t>、抽象建造者(Builder)：中瑞项目研发流程（需求分析、设计、编码、测试、发布、运维）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C</a:t>
            </a:r>
            <a:r>
              <a:rPr lang="zh-CN" altLang="en-US"/>
              <a:t>、具体建造者(ConcreteBuilder)：</a:t>
            </a:r>
            <a:endParaRPr lang="zh-CN" altLang="en-US"/>
          </a:p>
          <a:p>
            <a:r>
              <a:rPr lang="zh-CN" altLang="en-US"/>
              <a:t>           a、按照研发流程开发Lunz#项目</a:t>
            </a:r>
            <a:endParaRPr lang="zh-CN" altLang="en-US"/>
          </a:p>
          <a:p>
            <a:r>
              <a:rPr lang="zh-CN" altLang="en-US"/>
              <a:t>           b、按照研发流程开发Datacenter项目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D</a:t>
            </a:r>
            <a:r>
              <a:rPr lang="zh-CN" altLang="en-US"/>
              <a:t>、指挥者(Director)：项目经理</a:t>
            </a:r>
            <a:endParaRPr lang="zh-CN" altLang="en-US"/>
          </a:p>
        </p:txBody>
      </p:sp>
      <p:pic>
        <p:nvPicPr>
          <p:cNvPr id="11" name="图片 10" descr="OT79PE`$Y$5}D$9@ZL3RR`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0" y="4072255"/>
            <a:ext cx="2232025" cy="20351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8325" y="4213225"/>
            <a:ext cx="85401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过程：</a:t>
            </a:r>
            <a:endParaRPr lang="zh-CN" altLang="en-US"/>
          </a:p>
          <a:p>
            <a:r>
              <a:rPr lang="zh-CN" altLang="en-US"/>
              <a:t>     --》客户（client）希望中瑞研发人员研发系统</a:t>
            </a:r>
            <a:endParaRPr lang="zh-CN" altLang="en-US"/>
          </a:p>
          <a:p>
            <a:r>
              <a:rPr lang="zh-CN" altLang="en-US"/>
              <a:t>     --》项目经理（Director）和客户（client）沟通</a:t>
            </a:r>
            <a:endParaRPr lang="zh-CN" altLang="en-US"/>
          </a:p>
          <a:p>
            <a:r>
              <a:rPr lang="zh-CN" altLang="en-US"/>
              <a:t>     --》沟通后，项目经理（Director）将lunz#项目分解为各个过程(Builder)</a:t>
            </a:r>
            <a:endParaRPr lang="zh-CN" altLang="en-US"/>
          </a:p>
          <a:p>
            <a:r>
              <a:rPr lang="zh-CN" altLang="en-US"/>
              <a:t>     --》项目经理（Director）领导研发团队去研发项目（ConcreteBuilder）</a:t>
            </a:r>
            <a:endParaRPr lang="zh-CN" altLang="en-US"/>
          </a:p>
          <a:p>
            <a:r>
              <a:rPr lang="zh-CN" altLang="en-US"/>
              <a:t>     --》将研发成功的项目（Product）交付客户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效果展示：</a:t>
            </a:r>
            <a:endParaRPr lang="zh-CN" altLang="en-US"/>
          </a:p>
        </p:txBody>
      </p:sp>
      <p:pic>
        <p:nvPicPr>
          <p:cNvPr id="12" name="图片 11" descr="]VMXY%FN@)Z@HJS8SB}$JN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3615" y="837565"/>
            <a:ext cx="5144135" cy="5182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方案：利用建造者模式描述游戏中如何构建一个迷宫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230" y="2025015"/>
            <a:ext cx="101409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角色介绍：</a:t>
            </a:r>
            <a:endParaRPr lang="zh-CN" altLang="en-US"/>
          </a:p>
          <a:p>
            <a:r>
              <a:rPr lang="zh-CN" altLang="en-US"/>
              <a:t>     </a:t>
            </a:r>
            <a:r>
              <a:rPr lang="zh-CN" altLang="en-US">
                <a:solidFill>
                  <a:srgbClr val="FF0000"/>
                </a:solidFill>
              </a:rPr>
              <a:t>A</a:t>
            </a:r>
            <a:r>
              <a:rPr lang="zh-CN" altLang="en-US"/>
              <a:t>、产品（Product）：迷宫（Maze）</a:t>
            </a:r>
            <a:endParaRPr lang="zh-CN" altLang="en-US"/>
          </a:p>
          <a:p>
            <a:r>
              <a:rPr lang="zh-CN" altLang="en-US"/>
              <a:t>     </a:t>
            </a:r>
            <a:r>
              <a:rPr lang="zh-CN" altLang="en-US">
                <a:solidFill>
                  <a:srgbClr val="FF0000"/>
                </a:solidFill>
              </a:rPr>
              <a:t>B</a:t>
            </a:r>
            <a:r>
              <a:rPr lang="zh-CN" altLang="en-US"/>
              <a:t>、抽象建造者(Builder)：定义抽象的建造</a:t>
            </a:r>
            <a:endParaRPr lang="zh-CN" altLang="en-US"/>
          </a:p>
          <a:p>
            <a:r>
              <a:rPr lang="zh-CN" altLang="en-US"/>
              <a:t>     </a:t>
            </a:r>
            <a:r>
              <a:rPr lang="zh-CN" altLang="en-US">
                <a:solidFill>
                  <a:srgbClr val="FF0000"/>
                </a:solidFill>
              </a:rPr>
              <a:t>C</a:t>
            </a:r>
            <a:r>
              <a:rPr lang="zh-CN" altLang="en-US"/>
              <a:t>、具体建造者(ConcreteBuilder)：</a:t>
            </a:r>
            <a:endParaRPr lang="zh-CN" altLang="en-US"/>
          </a:p>
          <a:p>
            <a:r>
              <a:rPr lang="zh-CN" altLang="en-US"/>
              <a:t>           a、StandMazeBuilder 建造迷宫的一部分</a:t>
            </a:r>
            <a:endParaRPr lang="zh-CN" altLang="en-US"/>
          </a:p>
          <a:p>
            <a:r>
              <a:rPr lang="zh-CN" altLang="en-US"/>
              <a:t>           b、CountingMazeBuilder 记录迷宫建造的组件数量</a:t>
            </a:r>
            <a:endParaRPr lang="zh-CN" altLang="en-US"/>
          </a:p>
          <a:p>
            <a:r>
              <a:rPr lang="zh-CN" altLang="en-US"/>
              <a:t>     </a:t>
            </a:r>
            <a:r>
              <a:rPr lang="zh-CN" altLang="en-US">
                <a:solidFill>
                  <a:srgbClr val="FF0000"/>
                </a:solidFill>
              </a:rPr>
              <a:t>D</a:t>
            </a:r>
            <a:r>
              <a:rPr lang="zh-CN" altLang="en-US"/>
              <a:t>、指挥者(Director)：游戏的每一局（MazeGame）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7230" y="4454525"/>
            <a:ext cx="72497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具体流程：</a:t>
            </a:r>
            <a:endParaRPr lang="zh-CN" altLang="en-US"/>
          </a:p>
          <a:p>
            <a:r>
              <a:rPr lang="zh-CN" altLang="en-US"/>
              <a:t>1.Client新开一局游戏（Game）</a:t>
            </a:r>
            <a:endParaRPr lang="zh-CN" altLang="en-US"/>
          </a:p>
          <a:p>
            <a:r>
              <a:rPr lang="zh-CN" altLang="en-US"/>
              <a:t>2.告诉指挥者（Director）（MazeGame）构建一个迷宫（产品Maze）</a:t>
            </a:r>
            <a:endParaRPr lang="zh-CN" altLang="en-US"/>
          </a:p>
          <a:p>
            <a:r>
              <a:rPr lang="zh-CN" altLang="en-US"/>
              <a:t>3.指挥者用客户指定的具体建造者ConcreteBuilderBuilder 建造迷宫</a:t>
            </a:r>
            <a:endParaRPr lang="zh-CN" altLang="en-US"/>
          </a:p>
          <a:p>
            <a:r>
              <a:rPr lang="zh-CN" altLang="en-US"/>
              <a:t>4.迷宫建造完之后，返回给Client一个产品（Maze）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00" y="380365"/>
            <a:ext cx="2561590" cy="256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效果展示：</a:t>
            </a:r>
            <a:endParaRPr lang="zh-CN" altLang="en-US"/>
          </a:p>
        </p:txBody>
      </p:sp>
      <p:pic>
        <p:nvPicPr>
          <p:cNvPr id="7" name="图片 6" descr="GK0DP1DYY[@KB@S9QRYU6_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6385" y="1294130"/>
            <a:ext cx="3999230" cy="426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方案：利用建造者模式改写产品中心多关键字模糊查询方法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230" y="2071370"/>
            <a:ext cx="9954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角色介绍：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A</a:t>
            </a:r>
            <a:r>
              <a:rPr lang="zh-CN" altLang="en-US"/>
              <a:t>、产品（Product）：</a:t>
            </a:r>
            <a:r>
              <a:rPr lang="en-US" altLang="zh-CN"/>
              <a:t>SQL</a:t>
            </a:r>
            <a:r>
              <a:rPr lang="zh-CN" altLang="en-US"/>
              <a:t>语句和错误信息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B</a:t>
            </a:r>
            <a:r>
              <a:rPr lang="zh-CN" altLang="en-US"/>
              <a:t>、抽象建造者(Builder)：</a:t>
            </a:r>
            <a:r>
              <a:rPr lang="zh-CN" altLang="en-US">
                <a:sym typeface="+mn-ea"/>
              </a:rPr>
              <a:t>定义抽象的建造。</a:t>
            </a:r>
            <a:endParaRPr lang="zh-CN" altLang="en-US">
              <a:sym typeface="+mn-ea"/>
            </a:endParaRPr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C</a:t>
            </a:r>
            <a:r>
              <a:rPr lang="zh-CN" altLang="en-US"/>
              <a:t>、具体建造者(ConcreteBuilder)：按业务需求构建</a:t>
            </a:r>
            <a:r>
              <a:rPr lang="en-US" altLang="zh-CN"/>
              <a:t>sql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zh-CN" altLang="en-US">
                <a:solidFill>
                  <a:srgbClr val="FF0000"/>
                </a:solidFill>
              </a:rPr>
              <a:t>D</a:t>
            </a:r>
            <a:r>
              <a:rPr lang="zh-CN" altLang="en-US"/>
              <a:t>、指挥者(Director)：查询者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8325" y="4157980"/>
            <a:ext cx="854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过程：</a:t>
            </a:r>
            <a:endParaRPr lang="zh-CN" altLang="en-US"/>
          </a:p>
          <a:p>
            <a:r>
              <a:rPr lang="zh-CN" altLang="en-US"/>
              <a:t>     </a:t>
            </a:r>
            <a:r>
              <a:rPr lang="en-US" altLang="zh-CN"/>
              <a:t>1.</a:t>
            </a:r>
            <a:r>
              <a:rPr lang="zh-CN" altLang="en-US">
                <a:sym typeface="+mn-ea"/>
              </a:rPr>
              <a:t>构建有用数据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 2.</a:t>
            </a:r>
            <a:r>
              <a:rPr lang="zh-CN" altLang="en-US">
                <a:sym typeface="+mn-ea"/>
              </a:rPr>
              <a:t>重构过滤信息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 3.</a:t>
            </a:r>
            <a:r>
              <a:rPr lang="zh-CN" altLang="en-US">
                <a:sym typeface="+mn-ea"/>
              </a:rPr>
              <a:t>生产</a:t>
            </a:r>
            <a:r>
              <a:rPr lang="en-US" altLang="zh-CN">
                <a:sym typeface="+mn-ea"/>
              </a:rPr>
              <a:t>SQL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4.</a:t>
            </a:r>
            <a:r>
              <a:rPr lang="zh-CN" altLang="en-US">
                <a:sym typeface="+mn-ea"/>
              </a:rPr>
              <a:t>处理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12" name="图片 11" descr="~}[296NQ{GCM]1G3XL1[)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9875" y="3547745"/>
            <a:ext cx="2418715" cy="241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775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产品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Product</a:t>
            </a:r>
            <a:r>
              <a:rPr lang="zh-CN" altLang="en-US"/>
              <a:t>）：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734310"/>
            <a:ext cx="7615555" cy="149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775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抽象建造者（</a:t>
            </a:r>
            <a:r>
              <a:rPr lang="en-US" altLang="zh-CN"/>
              <a:t>Builder</a:t>
            </a:r>
            <a:r>
              <a:rPr lang="zh-CN" altLang="en-US"/>
              <a:t>）：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438400"/>
            <a:ext cx="7799705" cy="332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775" y="125730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指挥者（</a:t>
            </a:r>
            <a:r>
              <a:rPr lang="zh-CN" altLang="en-US">
                <a:sym typeface="+mn-ea"/>
              </a:rPr>
              <a:t>Director</a:t>
            </a:r>
            <a:r>
              <a:rPr lang="zh-CN" altLang="en-US"/>
              <a:t>）：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362200"/>
            <a:ext cx="7527925" cy="314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自由: 形状 58"/>
          <p:cNvSpPr/>
          <p:nvPr/>
        </p:nvSpPr>
        <p:spPr bwMode="auto">
          <a:xfrm>
            <a:off x="0" y="5378624"/>
            <a:ext cx="12192000" cy="1495763"/>
          </a:xfrm>
          <a:custGeom>
            <a:avLst/>
            <a:gdLst>
              <a:gd name="connsiteX0" fmla="*/ 12192000 w 12192000"/>
              <a:gd name="connsiteY0" fmla="*/ 0 h 1495763"/>
              <a:gd name="connsiteX1" fmla="*/ 12192000 w 12192000"/>
              <a:gd name="connsiteY1" fmla="*/ 1377707 h 1495763"/>
              <a:gd name="connsiteX2" fmla="*/ 12192000 w 12192000"/>
              <a:gd name="connsiteY2" fmla="*/ 1495763 h 1495763"/>
              <a:gd name="connsiteX3" fmla="*/ 0 w 12192000"/>
              <a:gd name="connsiteY3" fmla="*/ 1495763 h 1495763"/>
              <a:gd name="connsiteX4" fmla="*/ 0 w 12192000"/>
              <a:gd name="connsiteY4" fmla="*/ 1418386 h 1495763"/>
              <a:gd name="connsiteX5" fmla="*/ 0 w 12192000"/>
              <a:gd name="connsiteY5" fmla="*/ 147020 h 1495763"/>
              <a:gd name="connsiteX6" fmla="*/ 5889320 w 12192000"/>
              <a:gd name="connsiteY6" fmla="*/ 1061100 h 1495763"/>
              <a:gd name="connsiteX7" fmla="*/ 12192000 w 12192000"/>
              <a:gd name="connsiteY7" fmla="*/ 0 h 149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95763">
                <a:moveTo>
                  <a:pt x="12192000" y="0"/>
                </a:moveTo>
                <a:cubicBezTo>
                  <a:pt x="12192000" y="0"/>
                  <a:pt x="12192000" y="0"/>
                  <a:pt x="12192000" y="1377707"/>
                </a:cubicBezTo>
                <a:lnTo>
                  <a:pt x="12192000" y="1495763"/>
                </a:lnTo>
                <a:lnTo>
                  <a:pt x="0" y="1495763"/>
                </a:lnTo>
                <a:lnTo>
                  <a:pt x="0" y="1418386"/>
                </a:lnTo>
                <a:cubicBezTo>
                  <a:pt x="0" y="1078954"/>
                  <a:pt x="0" y="661190"/>
                  <a:pt x="0" y="147020"/>
                </a:cubicBezTo>
                <a:cubicBezTo>
                  <a:pt x="1794070" y="757472"/>
                  <a:pt x="3758597" y="1061100"/>
                  <a:pt x="5889320" y="1061100"/>
                </a:cubicBezTo>
                <a:cubicBezTo>
                  <a:pt x="8186240" y="1061100"/>
                  <a:pt x="10287133" y="706335"/>
                  <a:pt x="12192000" y="0"/>
                </a:cubicBez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C2C44"/>
              </a:solidFill>
            </a:endParaRPr>
          </a:p>
        </p:txBody>
      </p:sp>
      <p:sp>
        <p:nvSpPr>
          <p:cNvPr id="11" name="Freeform 27"/>
          <p:cNvSpPr/>
          <p:nvPr/>
        </p:nvSpPr>
        <p:spPr bwMode="auto">
          <a:xfrm>
            <a:off x="0" y="4558254"/>
            <a:ext cx="12192000" cy="1780219"/>
          </a:xfrm>
          <a:custGeom>
            <a:avLst/>
            <a:gdLst/>
            <a:ahLst/>
            <a:cxnLst>
              <a:cxn ang="0">
                <a:pos x="2861" y="225"/>
              </a:cxn>
              <a:cxn ang="0">
                <a:pos x="2861" y="0"/>
              </a:cxn>
              <a:cxn ang="0">
                <a:pos x="1415" y="516"/>
              </a:cxn>
              <a:cxn ang="0">
                <a:pos x="0" y="25"/>
              </a:cxn>
              <a:cxn ang="0">
                <a:pos x="0" y="271"/>
              </a:cxn>
              <a:cxn ang="0">
                <a:pos x="1382" y="557"/>
              </a:cxn>
              <a:cxn ang="0">
                <a:pos x="2861" y="225"/>
              </a:cxn>
            </a:cxnLst>
            <a:rect l="0" t="0" r="r" b="b"/>
            <a:pathLst>
              <a:path w="2861" h="557">
                <a:moveTo>
                  <a:pt x="2861" y="225"/>
                </a:moveTo>
                <a:cubicBezTo>
                  <a:pt x="2861" y="0"/>
                  <a:pt x="2861" y="0"/>
                  <a:pt x="2861" y="0"/>
                </a:cubicBezTo>
                <a:cubicBezTo>
                  <a:pt x="2436" y="344"/>
                  <a:pt x="1954" y="516"/>
                  <a:pt x="1415" y="516"/>
                </a:cubicBezTo>
                <a:cubicBezTo>
                  <a:pt x="889" y="516"/>
                  <a:pt x="417" y="352"/>
                  <a:pt x="0" y="25"/>
                </a:cubicBezTo>
                <a:cubicBezTo>
                  <a:pt x="0" y="271"/>
                  <a:pt x="0" y="271"/>
                  <a:pt x="0" y="271"/>
                </a:cubicBezTo>
                <a:cubicBezTo>
                  <a:pt x="421" y="462"/>
                  <a:pt x="882" y="557"/>
                  <a:pt x="1382" y="557"/>
                </a:cubicBezTo>
                <a:cubicBezTo>
                  <a:pt x="1921" y="557"/>
                  <a:pt x="2414" y="446"/>
                  <a:pt x="2861" y="225"/>
                </a:cubicBez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28"/>
          <p:cNvSpPr/>
          <p:nvPr/>
        </p:nvSpPr>
        <p:spPr bwMode="auto">
          <a:xfrm>
            <a:off x="0" y="5250170"/>
            <a:ext cx="12192000" cy="1188944"/>
          </a:xfrm>
          <a:custGeom>
            <a:avLst/>
            <a:gdLst/>
            <a:ahLst/>
            <a:cxnLst>
              <a:cxn ang="0">
                <a:pos x="2861" y="40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86"/>
              </a:cxn>
              <a:cxn ang="0">
                <a:pos x="1382" y="372"/>
              </a:cxn>
              <a:cxn ang="0">
                <a:pos x="2861" y="40"/>
              </a:cxn>
            </a:cxnLst>
            <a:rect l="0" t="0" r="r" b="b"/>
            <a:pathLst>
              <a:path w="2861" h="372">
                <a:moveTo>
                  <a:pt x="2861" y="40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86"/>
                  <a:pt x="0" y="86"/>
                  <a:pt x="0" y="86"/>
                </a:cubicBezTo>
                <a:cubicBezTo>
                  <a:pt x="421" y="277"/>
                  <a:pt x="882" y="372"/>
                  <a:pt x="1382" y="372"/>
                </a:cubicBezTo>
                <a:cubicBezTo>
                  <a:pt x="1921" y="372"/>
                  <a:pt x="2414" y="261"/>
                  <a:pt x="2861" y="40"/>
                </a:cubicBezTo>
                <a:close/>
              </a:path>
            </a:pathLst>
          </a:custGeom>
          <a:pattFill prst="pct75">
            <a:fgClr>
              <a:srgbClr val="FBF4D9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838164" y="296622"/>
            <a:ext cx="34049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 smtClean="0">
                <a:solidFill>
                  <a:schemeClr val="accent2"/>
                </a:solidFill>
                <a:latin typeface="+mj-ea"/>
                <a:ea typeface="+mj-ea"/>
              </a:rPr>
              <a:t>目录 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|</a:t>
            </a:r>
            <a:r>
              <a:rPr lang="zh-CN" altLang="en-US" sz="36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CONTENTS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自由: 形状 3"/>
          <p:cNvSpPr/>
          <p:nvPr/>
        </p:nvSpPr>
        <p:spPr>
          <a:xfrm>
            <a:off x="1280452" y="1997732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32247" y="2220405"/>
            <a:ext cx="2011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>
                <a:sym typeface="+mn-ea"/>
              </a:rPr>
              <a:t>建造者模式</a:t>
            </a:r>
            <a:r>
              <a:rPr lang="zh-CN" altLang="en-US" dirty="0"/>
              <a:t>优缺点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232359" y="2177423"/>
            <a:ext cx="17830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accent1"/>
                </a:solidFill>
              </a:rPr>
              <a:t>建造者模式定义</a:t>
            </a:r>
            <a:endParaRPr lang="zh-CN" altLang="en-US" sz="1800" dirty="0">
              <a:solidFill>
                <a:schemeClr val="accent1"/>
              </a:solidFill>
            </a:endParaRPr>
          </a:p>
        </p:txBody>
      </p:sp>
      <p:sp>
        <p:nvSpPr>
          <p:cNvPr id="20" name="自由: 形状 22"/>
          <p:cNvSpPr/>
          <p:nvPr/>
        </p:nvSpPr>
        <p:spPr>
          <a:xfrm>
            <a:off x="4861717" y="1998367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881869" y="6139533"/>
            <a:ext cx="1822935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spc="300" dirty="0" smtClean="0">
                <a:solidFill>
                  <a:schemeClr val="bg1"/>
                </a:solidFill>
              </a:rPr>
              <a:t>诚信</a:t>
            </a:r>
            <a:r>
              <a:rPr lang="en-US" altLang="zh-CN" sz="1600" spc="300" dirty="0" smtClean="0">
                <a:solidFill>
                  <a:schemeClr val="bg1"/>
                </a:solidFill>
              </a:rPr>
              <a:t>·</a:t>
            </a:r>
            <a:r>
              <a:rPr lang="zh-CN" altLang="en-US" sz="1600" spc="300" dirty="0" smtClean="0">
                <a:solidFill>
                  <a:schemeClr val="bg1"/>
                </a:solidFill>
              </a:rPr>
              <a:t>坚毅</a:t>
            </a:r>
            <a:r>
              <a:rPr lang="en-US" altLang="zh-CN" sz="1600" spc="300" dirty="0" smtClean="0">
                <a:solidFill>
                  <a:schemeClr val="bg1"/>
                </a:solidFill>
              </a:rPr>
              <a:t>·</a:t>
            </a:r>
            <a:r>
              <a:rPr lang="zh-CN" altLang="en-US" sz="1600" spc="300" dirty="0" smtClean="0">
                <a:solidFill>
                  <a:schemeClr val="bg1"/>
                </a:solidFill>
              </a:rPr>
              <a:t>创新</a:t>
            </a:r>
            <a:endParaRPr lang="zh-CN" altLang="en-US" sz="1600" spc="300" dirty="0">
              <a:solidFill>
                <a:schemeClr val="bg1"/>
              </a:solidFill>
            </a:endParaRPr>
          </a:p>
        </p:txBody>
      </p:sp>
      <p:sp>
        <p:nvSpPr>
          <p:cNvPr id="22" name="自由: 形状 3"/>
          <p:cNvSpPr/>
          <p:nvPr/>
        </p:nvSpPr>
        <p:spPr>
          <a:xfrm>
            <a:off x="8531859" y="1997732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83766" y="2177423"/>
            <a:ext cx="84582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 smtClean="0">
                <a:solidFill>
                  <a:schemeClr val="accent1"/>
                </a:solidFill>
              </a:rPr>
              <a:t>Demo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2432" y="3713925"/>
            <a:ext cx="10972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>
                <a:sym typeface="+mn-ea"/>
              </a:rPr>
              <a:t>应用场景</a:t>
            </a:r>
            <a:endParaRPr lang="zh-CN" altLang="en-US" dirty="0"/>
          </a:p>
        </p:txBody>
      </p:sp>
      <p:sp>
        <p:nvSpPr>
          <p:cNvPr id="3" name="自由: 形状 22"/>
          <p:cNvSpPr/>
          <p:nvPr/>
        </p:nvSpPr>
        <p:spPr>
          <a:xfrm>
            <a:off x="1261902" y="3491252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自由: 形状 3"/>
          <p:cNvSpPr/>
          <p:nvPr/>
        </p:nvSpPr>
        <p:spPr>
          <a:xfrm>
            <a:off x="4861217" y="3533797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3124" y="3713488"/>
            <a:ext cx="155194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accent1"/>
                </a:solidFill>
              </a:rPr>
              <a:t>建造者</a:t>
            </a:r>
            <a:r>
              <a:rPr lang="en-US" altLang="zh-CN" sz="1800" dirty="0" smtClean="0">
                <a:solidFill>
                  <a:schemeClr val="accent1"/>
                </a:solidFill>
              </a:rPr>
              <a:t>vs</a:t>
            </a:r>
            <a:r>
              <a:rPr lang="zh-CN" altLang="en-US" sz="1800" dirty="0" smtClean="0">
                <a:solidFill>
                  <a:schemeClr val="accent1"/>
                </a:solidFill>
              </a:rPr>
              <a:t>工厂</a:t>
            </a:r>
            <a:endParaRPr lang="zh-CN" altLang="en-US" sz="1800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101473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具体建造者（</a:t>
            </a:r>
            <a:r>
              <a:rPr lang="zh-CN" altLang="en-US">
                <a:sym typeface="+mn-ea"/>
              </a:rPr>
              <a:t>ConcreteBuilder</a:t>
            </a:r>
            <a:r>
              <a:rPr lang="zh-CN" altLang="en-US"/>
              <a:t>）：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1748155"/>
            <a:ext cx="9295130" cy="404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121539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传入的参数：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2073910"/>
            <a:ext cx="1112393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案例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325" y="1214120"/>
            <a:ext cx="7249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得到的结果：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85975"/>
            <a:ext cx="11562080" cy="268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2400" smtClean="0">
                <a:solidFill>
                  <a:srgbClr val="1C2C44"/>
                </a:solidFill>
                <a:latin typeface="+mj-ea"/>
                <a:ea typeface="+mj-ea"/>
              </a:rPr>
              <a:t>应用场景</a:t>
            </a:r>
            <a:endParaRPr kumimoji="1" lang="zh-CN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6125" y="2272665"/>
            <a:ext cx="6113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1、创建</a:t>
            </a:r>
            <a:r>
              <a:rPr lang="zh-CN" altLang="en-US">
                <a:solidFill>
                  <a:srgbClr val="FF0000"/>
                </a:solidFill>
              </a:rPr>
              <a:t>复杂</a:t>
            </a:r>
            <a:r>
              <a:rPr lang="zh-CN" altLang="en-US"/>
              <a:t>对象的算法独立于组成对象的部件。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6125" y="3682365"/>
            <a:ext cx="7263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2、同一个创建过程需要有不同的内部</a:t>
            </a:r>
            <a:r>
              <a:rPr lang="zh-CN" altLang="en-US">
                <a:solidFill>
                  <a:srgbClr val="FF0000"/>
                </a:solidFill>
              </a:rPr>
              <a:t>表象</a:t>
            </a:r>
            <a:r>
              <a:rPr lang="zh-CN" altLang="en-US"/>
              <a:t>的产品对象。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2400" smtClean="0">
                <a:solidFill>
                  <a:srgbClr val="1C2C44"/>
                </a:solidFill>
                <a:latin typeface="+mj-ea"/>
                <a:ea typeface="+mj-ea"/>
              </a:rPr>
              <a:t>经典实例</a:t>
            </a:r>
            <a:endParaRPr kumimoji="1" lang="zh-CN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015" y="1638300"/>
            <a:ext cx="3895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Mybatis中的SqlSessionFactoryBuilder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395" y="1533525"/>
            <a:ext cx="7856855" cy="401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2400" smtClean="0">
                <a:solidFill>
                  <a:srgbClr val="1C2C44"/>
                </a:solidFill>
                <a:latin typeface="+mj-ea"/>
                <a:ea typeface="+mj-ea"/>
              </a:rPr>
              <a:t>经典实例</a:t>
            </a:r>
            <a:endParaRPr kumimoji="1" lang="zh-CN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015" y="1638300"/>
            <a:ext cx="389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极品飞车的地图加载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575" y="1580515"/>
            <a:ext cx="6839585" cy="386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2084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建造者</a:t>
            </a:r>
            <a:r>
              <a:rPr kumimoji="1" lang="en-US" altLang="zh-CN" sz="2400" smtClean="0">
                <a:solidFill>
                  <a:srgbClr val="1C2C44"/>
                </a:solidFill>
                <a:latin typeface="+mj-ea"/>
                <a:ea typeface="+mj-ea"/>
              </a:rPr>
              <a:t>VS</a:t>
            </a:r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工厂</a:t>
            </a:r>
            <a:endParaRPr kumimoji="1" lang="zh-CN" altLang="en-US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4905" y="4203065"/>
            <a:ext cx="6487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工厂方法模式注重的是</a:t>
            </a:r>
            <a:r>
              <a:rPr lang="zh-CN" altLang="en-US">
                <a:solidFill>
                  <a:srgbClr val="FF0000"/>
                </a:solidFill>
              </a:rPr>
              <a:t>整体对象</a:t>
            </a:r>
            <a:r>
              <a:rPr lang="zh-CN" altLang="en-US"/>
              <a:t>的创建方法，</a:t>
            </a:r>
            <a:endParaRPr lang="zh-CN" altLang="en-US"/>
          </a:p>
          <a:p>
            <a:r>
              <a:rPr lang="zh-CN" altLang="en-US"/>
              <a:t>而建造者模式注重的是</a:t>
            </a:r>
            <a:r>
              <a:rPr lang="zh-CN" altLang="en-US">
                <a:solidFill>
                  <a:srgbClr val="FF0000"/>
                </a:solidFill>
              </a:rPr>
              <a:t>部件</a:t>
            </a:r>
            <a:r>
              <a:rPr lang="zh-CN" altLang="en-US"/>
              <a:t>构建的过程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1183640"/>
            <a:ext cx="1537970" cy="2040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70" y="1480820"/>
            <a:ext cx="1571625" cy="1590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30" y="1197610"/>
            <a:ext cx="2322830" cy="215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2084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建造者</a:t>
            </a:r>
            <a:r>
              <a:rPr kumimoji="1" lang="en-US" altLang="zh-CN" sz="2400" smtClean="0">
                <a:solidFill>
                  <a:srgbClr val="1C2C44"/>
                </a:solidFill>
                <a:latin typeface="+mj-ea"/>
                <a:ea typeface="+mj-ea"/>
              </a:rPr>
              <a:t>VS</a:t>
            </a:r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工厂</a:t>
            </a:r>
            <a:endParaRPr kumimoji="1" lang="zh-CN" altLang="en-US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1895475"/>
            <a:ext cx="9162415" cy="3076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1220" y="1190625"/>
            <a:ext cx="206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建造者建超人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" y="5197475"/>
            <a:ext cx="1207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当一类产品中不同实例对象的建造过程相似，且未来很有可能要修改建造顺序的话，那建造者模式可以处理这种情况。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2084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建造者</a:t>
            </a:r>
            <a:r>
              <a:rPr kumimoji="1" lang="en-US" altLang="zh-CN" sz="2400" smtClean="0">
                <a:solidFill>
                  <a:srgbClr val="1C2C44"/>
                </a:solidFill>
                <a:latin typeface="+mj-ea"/>
                <a:ea typeface="+mj-ea"/>
              </a:rPr>
              <a:t>VS</a:t>
            </a:r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工厂</a:t>
            </a:r>
            <a:endParaRPr kumimoji="1" lang="zh-CN" altLang="en-US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1665" y="1620520"/>
            <a:ext cx="5276215" cy="38284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66945" y="1019175"/>
            <a:ext cx="206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工厂模式建超人</a:t>
            </a:r>
            <a:endParaRPr lang="zh-CN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29455" y="56165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否则选择工厂方法模式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4" name="文本框 3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直线连接符 4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228" y="380341"/>
            <a:ext cx="2084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建造者</a:t>
            </a:r>
            <a:r>
              <a:rPr kumimoji="1" lang="en-US" altLang="zh-CN" sz="2400" smtClean="0">
                <a:solidFill>
                  <a:srgbClr val="1C2C44"/>
                </a:solidFill>
                <a:latin typeface="+mj-ea"/>
                <a:ea typeface="+mj-ea"/>
              </a:rPr>
              <a:t>VS</a:t>
            </a:r>
            <a:r>
              <a:rPr kumimoji="1" lang="zh-CN" altLang="en-US" sz="2400" smtClean="0">
                <a:solidFill>
                  <a:srgbClr val="1C2C44"/>
                </a:solidFill>
                <a:latin typeface="+mj-ea"/>
                <a:ea typeface="+mj-ea"/>
              </a:rPr>
              <a:t>工厂</a:t>
            </a:r>
            <a:endParaRPr kumimoji="1" lang="zh-CN" altLang="en-US" sz="2400" dirty="0" smtClean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1310" y="2200275"/>
            <a:ext cx="90093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工厂物件是没有状态的，不知道上一次构建的是哪一个产品，也没有未来的概念，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不知道下一次构建的是什么，更不知道自己构建的产品在更高层的产品结构蓝图中是什么位置。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造者模式则不同，建造者模式的重点在于指挥者，他知道整个蓝图。知道前后去构建的零件是什么，以便能够去将这些零件组成一个更大规模的产品。它一点点的建造出复杂的产品，而组装的过程就在指挥者内部，建造者的使用端拿到的是一个完整的产品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7" name="文本框 16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1C2C44"/>
                </a:solidFill>
                <a:latin typeface="+mj-ea"/>
                <a:ea typeface="+mj-ea"/>
              </a:rPr>
              <a:t>定义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34665" y="2926080"/>
            <a:ext cx="612203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dirty="0">
                <a:solidFill>
                  <a:srgbClr val="1D2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小徐要买一台电脑（用来写代码？玩游戏？还是看电影</a:t>
            </a:r>
            <a:r>
              <a:rPr lang="zh-CN" altLang="en-US" dirty="0">
                <a:solidFill>
                  <a:srgbClr val="1D2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dirty="0">
                <a:solidFill>
                  <a:srgbClr val="1D2D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），需要知道不同用途的电脑具体的内部结构么。</a:t>
            </a:r>
            <a:endParaRPr lang="zh-CN" dirty="0">
              <a:solidFill>
                <a:srgbClr val="1D2D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200" dirty="0">
              <a:solidFill>
                <a:srgbClr val="1D2D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1200" dirty="0">
              <a:solidFill>
                <a:srgbClr val="1D2D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208283" y="2135897"/>
            <a:ext cx="4950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1C2C44"/>
                </a:solidFill>
              </a:rPr>
              <a:t>思考一个问题</a:t>
            </a:r>
            <a:endParaRPr lang="zh-CN" altLang="en-US" sz="2000" dirty="0">
              <a:solidFill>
                <a:srgbClr val="1C2C4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0" y="145415"/>
            <a:ext cx="2411095" cy="238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7402" cy="6858000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自由: 形状 58"/>
          <p:cNvSpPr/>
          <p:nvPr/>
        </p:nvSpPr>
        <p:spPr bwMode="auto">
          <a:xfrm>
            <a:off x="0" y="5378624"/>
            <a:ext cx="12192000" cy="1495763"/>
          </a:xfrm>
          <a:custGeom>
            <a:avLst/>
            <a:gdLst>
              <a:gd name="connsiteX0" fmla="*/ 12192000 w 12192000"/>
              <a:gd name="connsiteY0" fmla="*/ 0 h 1495763"/>
              <a:gd name="connsiteX1" fmla="*/ 12192000 w 12192000"/>
              <a:gd name="connsiteY1" fmla="*/ 1377707 h 1495763"/>
              <a:gd name="connsiteX2" fmla="*/ 12192000 w 12192000"/>
              <a:gd name="connsiteY2" fmla="*/ 1495763 h 1495763"/>
              <a:gd name="connsiteX3" fmla="*/ 0 w 12192000"/>
              <a:gd name="connsiteY3" fmla="*/ 1495763 h 1495763"/>
              <a:gd name="connsiteX4" fmla="*/ 0 w 12192000"/>
              <a:gd name="connsiteY4" fmla="*/ 1418386 h 1495763"/>
              <a:gd name="connsiteX5" fmla="*/ 0 w 12192000"/>
              <a:gd name="connsiteY5" fmla="*/ 147020 h 1495763"/>
              <a:gd name="connsiteX6" fmla="*/ 5889320 w 12192000"/>
              <a:gd name="connsiteY6" fmla="*/ 1061100 h 1495763"/>
              <a:gd name="connsiteX7" fmla="*/ 12192000 w 12192000"/>
              <a:gd name="connsiteY7" fmla="*/ 0 h 149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95763">
                <a:moveTo>
                  <a:pt x="12192000" y="0"/>
                </a:moveTo>
                <a:cubicBezTo>
                  <a:pt x="12192000" y="0"/>
                  <a:pt x="12192000" y="0"/>
                  <a:pt x="12192000" y="1377707"/>
                </a:cubicBezTo>
                <a:lnTo>
                  <a:pt x="12192000" y="1495763"/>
                </a:lnTo>
                <a:lnTo>
                  <a:pt x="0" y="1495763"/>
                </a:lnTo>
                <a:lnTo>
                  <a:pt x="0" y="1418386"/>
                </a:lnTo>
                <a:cubicBezTo>
                  <a:pt x="0" y="1078954"/>
                  <a:pt x="0" y="661190"/>
                  <a:pt x="0" y="147020"/>
                </a:cubicBezTo>
                <a:cubicBezTo>
                  <a:pt x="1794070" y="757472"/>
                  <a:pt x="3758597" y="1061100"/>
                  <a:pt x="5889320" y="1061100"/>
                </a:cubicBezTo>
                <a:cubicBezTo>
                  <a:pt x="8186240" y="1061100"/>
                  <a:pt x="10287133" y="706335"/>
                  <a:pt x="12192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Freeform 27"/>
          <p:cNvSpPr/>
          <p:nvPr/>
        </p:nvSpPr>
        <p:spPr bwMode="auto">
          <a:xfrm>
            <a:off x="0" y="4558254"/>
            <a:ext cx="12192000" cy="1780219"/>
          </a:xfrm>
          <a:custGeom>
            <a:avLst/>
            <a:gdLst/>
            <a:ahLst/>
            <a:cxnLst>
              <a:cxn ang="0">
                <a:pos x="2861" y="225"/>
              </a:cxn>
              <a:cxn ang="0">
                <a:pos x="2861" y="0"/>
              </a:cxn>
              <a:cxn ang="0">
                <a:pos x="1415" y="516"/>
              </a:cxn>
              <a:cxn ang="0">
                <a:pos x="0" y="25"/>
              </a:cxn>
              <a:cxn ang="0">
                <a:pos x="0" y="271"/>
              </a:cxn>
              <a:cxn ang="0">
                <a:pos x="1382" y="557"/>
              </a:cxn>
              <a:cxn ang="0">
                <a:pos x="2861" y="225"/>
              </a:cxn>
            </a:cxnLst>
            <a:rect l="0" t="0" r="r" b="b"/>
            <a:pathLst>
              <a:path w="2861" h="557">
                <a:moveTo>
                  <a:pt x="2861" y="225"/>
                </a:moveTo>
                <a:cubicBezTo>
                  <a:pt x="2861" y="0"/>
                  <a:pt x="2861" y="0"/>
                  <a:pt x="2861" y="0"/>
                </a:cubicBezTo>
                <a:cubicBezTo>
                  <a:pt x="2436" y="344"/>
                  <a:pt x="1954" y="516"/>
                  <a:pt x="1415" y="516"/>
                </a:cubicBezTo>
                <a:cubicBezTo>
                  <a:pt x="889" y="516"/>
                  <a:pt x="417" y="352"/>
                  <a:pt x="0" y="25"/>
                </a:cubicBezTo>
                <a:cubicBezTo>
                  <a:pt x="0" y="271"/>
                  <a:pt x="0" y="271"/>
                  <a:pt x="0" y="271"/>
                </a:cubicBezTo>
                <a:cubicBezTo>
                  <a:pt x="421" y="462"/>
                  <a:pt x="882" y="557"/>
                  <a:pt x="1382" y="557"/>
                </a:cubicBezTo>
                <a:cubicBezTo>
                  <a:pt x="1921" y="557"/>
                  <a:pt x="2414" y="446"/>
                  <a:pt x="2861" y="225"/>
                </a:cubicBez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28"/>
          <p:cNvSpPr/>
          <p:nvPr/>
        </p:nvSpPr>
        <p:spPr bwMode="auto">
          <a:xfrm>
            <a:off x="0" y="5250170"/>
            <a:ext cx="12192000" cy="1188944"/>
          </a:xfrm>
          <a:custGeom>
            <a:avLst/>
            <a:gdLst/>
            <a:ahLst/>
            <a:cxnLst>
              <a:cxn ang="0">
                <a:pos x="2861" y="40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86"/>
              </a:cxn>
              <a:cxn ang="0">
                <a:pos x="1382" y="372"/>
              </a:cxn>
              <a:cxn ang="0">
                <a:pos x="2861" y="40"/>
              </a:cxn>
            </a:cxnLst>
            <a:rect l="0" t="0" r="r" b="b"/>
            <a:pathLst>
              <a:path w="2861" h="372">
                <a:moveTo>
                  <a:pt x="2861" y="40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86"/>
                  <a:pt x="0" y="86"/>
                  <a:pt x="0" y="86"/>
                </a:cubicBezTo>
                <a:cubicBezTo>
                  <a:pt x="421" y="277"/>
                  <a:pt x="882" y="372"/>
                  <a:pt x="1382" y="372"/>
                </a:cubicBezTo>
                <a:cubicBezTo>
                  <a:pt x="1921" y="372"/>
                  <a:pt x="2414" y="261"/>
                  <a:pt x="2861" y="40"/>
                </a:cubicBezTo>
                <a:close/>
              </a:path>
            </a:pathLst>
          </a:custGeom>
          <a:pattFill prst="pct75">
            <a:fgClr>
              <a:srgbClr val="FBF4D9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原创设计师QQ598969553               _2"/>
          <p:cNvSpPr/>
          <p:nvPr/>
        </p:nvSpPr>
        <p:spPr>
          <a:xfrm>
            <a:off x="2276941" y="2428650"/>
            <a:ext cx="731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6000" b="1" dirty="0" smtClean="0">
                <a:solidFill>
                  <a:schemeClr val="bg1"/>
                </a:solidFill>
                <a:latin typeface="+mj-ea"/>
              </a:rPr>
              <a:t>感谢大家的观看</a:t>
            </a:r>
            <a:endParaRPr lang="zh-CN" altLang="en-US" sz="6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原创设计师QQ：598969553            _8"/>
          <p:cNvSpPr>
            <a:spLocks noChangeArrowheads="1"/>
          </p:cNvSpPr>
          <p:nvPr/>
        </p:nvSpPr>
        <p:spPr bwMode="auto">
          <a:xfrm>
            <a:off x="3471710" y="3735083"/>
            <a:ext cx="49238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欢迎提出宝贵意见</a:t>
            </a:r>
            <a:endParaRPr lang="zh-CN" altLang="en-US" sz="18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6669" y="1904860"/>
            <a:ext cx="835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j-ea"/>
              </a:rPr>
              <a:t>2018</a:t>
            </a:r>
            <a:r>
              <a:rPr lang="zh-CN" altLang="en-US" sz="3200" dirty="0" smtClean="0">
                <a:solidFill>
                  <a:schemeClr val="bg1"/>
                </a:solidFill>
                <a:latin typeface="+mj-ea"/>
              </a:rPr>
              <a:t>年</a:t>
            </a:r>
            <a:r>
              <a:rPr lang="zh-CN" altLang="en-US" sz="3200" dirty="0">
                <a:solidFill>
                  <a:schemeClr val="bg1"/>
                </a:solidFill>
                <a:latin typeface="+mj-ea"/>
              </a:rPr>
              <a:t>青岛中瑞</a:t>
            </a:r>
            <a:endParaRPr lang="zh-CN" altLang="en-US" sz="32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7" y="286302"/>
            <a:ext cx="1957095" cy="6708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7" name="文本框 16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1C2C44"/>
                </a:solidFill>
                <a:latin typeface="+mj-ea"/>
                <a:ea typeface="+mj-ea"/>
              </a:rPr>
              <a:t>定义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1995" y="698500"/>
            <a:ext cx="228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罗马不是一日建成的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1663065"/>
            <a:ext cx="4028440" cy="4380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725" y="1663065"/>
            <a:ext cx="4761865" cy="1847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3721735"/>
            <a:ext cx="4853305" cy="232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7" name="文本框 16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1C2C44"/>
                </a:solidFill>
                <a:latin typeface="+mj-ea"/>
                <a:ea typeface="+mj-ea"/>
              </a:rPr>
              <a:t>定义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621033" y="2274962"/>
            <a:ext cx="49505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C2C44"/>
                </a:solidFill>
              </a:rPr>
              <a:t>建造者模式是使用</a:t>
            </a:r>
            <a:r>
              <a:rPr lang="zh-CN" altLang="en-US" dirty="0">
                <a:solidFill>
                  <a:srgbClr val="FF0000"/>
                </a:solidFill>
              </a:rPr>
              <a:t>多个简单的对象</a:t>
            </a:r>
            <a:r>
              <a:rPr lang="zh-CN" altLang="en-US" dirty="0">
                <a:solidFill>
                  <a:srgbClr val="1C2C44"/>
                </a:solidFill>
              </a:rPr>
              <a:t>一步一步构建成一个</a:t>
            </a:r>
            <a:r>
              <a:rPr lang="zh-CN" altLang="en-US" dirty="0">
                <a:solidFill>
                  <a:srgbClr val="FF0000"/>
                </a:solidFill>
              </a:rPr>
              <a:t>复杂</a:t>
            </a:r>
            <a:r>
              <a:rPr lang="zh-CN" altLang="en-US" dirty="0">
                <a:solidFill>
                  <a:srgbClr val="1C2C44"/>
                </a:solidFill>
              </a:rPr>
              <a:t>的对象。</a:t>
            </a:r>
            <a:endParaRPr lang="zh-CN" altLang="en-US" dirty="0">
              <a:solidFill>
                <a:srgbClr val="1C2C44"/>
              </a:solidFill>
            </a:endParaRPr>
          </a:p>
          <a:p>
            <a:pPr algn="ctr"/>
            <a:endParaRPr lang="zh-CN" altLang="en-US" dirty="0">
              <a:solidFill>
                <a:srgbClr val="1C2C44"/>
              </a:solidFill>
            </a:endParaRPr>
          </a:p>
          <a:p>
            <a:pPr algn="ctr"/>
            <a:r>
              <a:rPr lang="zh-CN" altLang="en-US" dirty="0">
                <a:solidFill>
                  <a:srgbClr val="1C2C44"/>
                </a:solidFill>
              </a:rPr>
              <a:t>将构建复杂对象的过程和组成对象的部件</a:t>
            </a:r>
            <a:r>
              <a:rPr lang="zh-CN" altLang="en-US" dirty="0">
                <a:solidFill>
                  <a:srgbClr val="FF0000"/>
                </a:solidFill>
              </a:rPr>
              <a:t>解耦</a:t>
            </a:r>
            <a:r>
              <a:rPr lang="zh-CN" altLang="en-US" dirty="0">
                <a:solidFill>
                  <a:srgbClr val="1C2C44"/>
                </a:solidFill>
              </a:rPr>
              <a:t>。就像攒电脑一样，不管什么品牌的部件，只要兼容就可以装上；同样，一样的配件，可以有好多组装的方式。这是对降低耦合，提高可复用性精神的一种贯彻。</a:t>
            </a:r>
            <a:endParaRPr lang="zh-CN" altLang="en-US" dirty="0">
              <a:solidFill>
                <a:srgbClr val="1C2C4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007" b="2907"/>
          <a:stretch>
            <a:fillRect/>
          </a:stretch>
        </p:blipFill>
        <p:spPr>
          <a:xfrm>
            <a:off x="318135" y="1221740"/>
            <a:ext cx="2882900" cy="422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7" name="文本框 16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28" y="38034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1C2C44"/>
                </a:solidFill>
                <a:latin typeface="+mj-ea"/>
                <a:ea typeface="+mj-ea"/>
              </a:rPr>
              <a:t>定义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788227" y="895835"/>
            <a:ext cx="1004508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1C2C44"/>
                </a:solidFill>
              </a:rPr>
              <a:t>建造者模式（Builder Pattern） 又名生成器模式，是一种对象构建模式。它可以将复杂对象的建造过程</a:t>
            </a:r>
            <a:r>
              <a:rPr lang="zh-CN" altLang="en-US">
                <a:solidFill>
                  <a:srgbClr val="FF0000"/>
                </a:solidFill>
              </a:rPr>
              <a:t>抽象</a:t>
            </a:r>
            <a:r>
              <a:rPr lang="zh-CN" altLang="en-US">
                <a:solidFill>
                  <a:srgbClr val="1C2C44"/>
                </a:solidFill>
              </a:rPr>
              <a:t>出来（抽象类别），使这个抽象过程的</a:t>
            </a:r>
            <a:r>
              <a:rPr lang="zh-CN" altLang="en-US">
                <a:solidFill>
                  <a:srgbClr val="FF0000"/>
                </a:solidFill>
              </a:rPr>
              <a:t>不同实现方法</a:t>
            </a:r>
            <a:r>
              <a:rPr lang="zh-CN" altLang="en-US">
                <a:solidFill>
                  <a:srgbClr val="1C2C44"/>
                </a:solidFill>
              </a:rPr>
              <a:t>可以构造出</a:t>
            </a:r>
            <a:r>
              <a:rPr lang="zh-CN" altLang="en-US">
                <a:solidFill>
                  <a:srgbClr val="FF0000"/>
                </a:solidFill>
              </a:rPr>
              <a:t>不同表现</a:t>
            </a:r>
            <a:r>
              <a:rPr lang="zh-CN" altLang="en-US">
                <a:solidFill>
                  <a:srgbClr val="1C2C44"/>
                </a:solidFill>
              </a:rPr>
              <a:t>（属性）的对象。</a:t>
            </a:r>
            <a:endParaRPr lang="zh-CN" altLang="en-US">
              <a:solidFill>
                <a:srgbClr val="1C2C44"/>
              </a:solidFill>
            </a:endParaRPr>
          </a:p>
          <a:p>
            <a:endParaRPr lang="zh-CN" altLang="en-US">
              <a:solidFill>
                <a:srgbClr val="1C2C44"/>
              </a:solidFill>
            </a:endParaRPr>
          </a:p>
          <a:p>
            <a:r>
              <a:rPr lang="zh-CN" altLang="en-US">
                <a:solidFill>
                  <a:srgbClr val="1C2C44"/>
                </a:solidFill>
              </a:rPr>
              <a:t>建造者模式 是一步一步创建一个复杂的对象，它允许用户只通过指定复杂对象的类型和内容就可以构建它们，用户不需要知道内部的具体构建细节。</a:t>
            </a:r>
            <a:endParaRPr lang="zh-CN" altLang="en-US">
              <a:solidFill>
                <a:srgbClr val="1C2C4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2808605"/>
            <a:ext cx="8525510" cy="306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 15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17" name="文本框 16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1C2C44"/>
                </a:solidFill>
                <a:latin typeface="+mj-ea"/>
                <a:ea typeface="+mj-ea"/>
              </a:rPr>
              <a:t>使用场景</a:t>
            </a:r>
            <a:endParaRPr kumimoji="1" lang="zh-CN" altLang="en-US" sz="2400" dirty="0">
              <a:solidFill>
                <a:srgbClr val="1C2C44"/>
              </a:solidFill>
              <a:latin typeface="+mj-ea"/>
              <a:ea typeface="+mj-ea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5927725" y="1499235"/>
            <a:ext cx="48399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C2C44"/>
                </a:solidFill>
              </a:rPr>
              <a:t>对于大多数用户而言，无须知道这些部件的装配细节，也几乎不会使用单独某个部件，而是使用一辆完整的汽车。</a:t>
            </a:r>
            <a:endParaRPr lang="zh-CN" altLang="en-US" dirty="0">
              <a:solidFill>
                <a:srgbClr val="1C2C44"/>
              </a:solidFill>
            </a:endParaRPr>
          </a:p>
          <a:p>
            <a:endParaRPr lang="zh-CN" altLang="en-US" dirty="0">
              <a:solidFill>
                <a:srgbClr val="1C2C44"/>
              </a:solidFill>
            </a:endParaRPr>
          </a:p>
          <a:p>
            <a:endParaRPr lang="zh-CN" altLang="en-US" dirty="0">
              <a:solidFill>
                <a:srgbClr val="1C2C44"/>
              </a:solidFill>
            </a:endParaRPr>
          </a:p>
          <a:p>
            <a:r>
              <a:rPr lang="zh-CN" altLang="en-US" dirty="0">
                <a:solidFill>
                  <a:srgbClr val="1C2C44"/>
                </a:solidFill>
              </a:rPr>
              <a:t>当要生成的产品有</a:t>
            </a:r>
            <a:r>
              <a:rPr lang="zh-CN" altLang="en-US" dirty="0">
                <a:solidFill>
                  <a:srgbClr val="FF0000"/>
                </a:solidFill>
              </a:rPr>
              <a:t>复杂</a:t>
            </a:r>
            <a:r>
              <a:rPr lang="zh-CN" altLang="en-US" dirty="0">
                <a:solidFill>
                  <a:srgbClr val="1C2C44"/>
                </a:solidFill>
              </a:rPr>
              <a:t>的内部结构——比如由多个对象组成;而系统中对此产品的需求将来有可能要改变产品对象的内部构成。</a:t>
            </a:r>
            <a:endParaRPr lang="zh-CN" altLang="en-US" dirty="0">
              <a:solidFill>
                <a:srgbClr val="1C2C44"/>
              </a:solidFill>
            </a:endParaRPr>
          </a:p>
          <a:p>
            <a:endParaRPr lang="zh-CN" altLang="en-US" dirty="0">
              <a:solidFill>
                <a:srgbClr val="1C2C44"/>
              </a:solidFill>
            </a:endParaRPr>
          </a:p>
          <a:p>
            <a:endParaRPr lang="zh-CN" altLang="en-US" dirty="0">
              <a:solidFill>
                <a:srgbClr val="1C2C4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499235"/>
            <a:ext cx="4114165" cy="2933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 30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32" name="文本框 31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+mj-ea"/>
                <a:ea typeface="+mj-ea"/>
              </a:rPr>
              <a:t>具体构成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10410" y="2080895"/>
            <a:ext cx="817054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Product（产品角色）：一个具体的产品对象。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Builder（抽象建造者）：创建一个Product对象的各个部件指定的抽象接口。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ConcreteBuilder（具体建造者）：实现抽象接口，构建和装配各个部件。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Director（指挥者）：构建一个使用Builder接口的对象。它主要是用于创建一个复杂的对象。它主要有两个作用，一是：隔离了客户与对象的生产过程，二是：负责控制产品对象的生产过程。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 30"/>
          <p:cNvGrpSpPr/>
          <p:nvPr/>
        </p:nvGrpSpPr>
        <p:grpSpPr>
          <a:xfrm>
            <a:off x="2" y="6212532"/>
            <a:ext cx="12191998" cy="377411"/>
            <a:chOff x="2" y="6212532"/>
            <a:chExt cx="12191998" cy="377411"/>
          </a:xfrm>
        </p:grpSpPr>
        <p:sp>
          <p:nvSpPr>
            <p:cNvPr id="32" name="文本框 31"/>
            <p:cNvSpPr txBox="1"/>
            <p:nvPr/>
          </p:nvSpPr>
          <p:spPr>
            <a:xfrm>
              <a:off x="10229856" y="6212532"/>
              <a:ext cx="1348446" cy="377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dirty="0" smtClean="0">
                  <a:solidFill>
                    <a:srgbClr val="C00000"/>
                  </a:solidFill>
                </a:rPr>
                <a:t>诚信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坚毅</a:t>
              </a:r>
              <a:r>
                <a:rPr lang="en-US" altLang="zh-CN" sz="1400" dirty="0" smtClean="0">
                  <a:solidFill>
                    <a:srgbClr val="C00000"/>
                  </a:solidFill>
                </a:rPr>
                <a:t>·</a:t>
              </a:r>
              <a:r>
                <a:rPr lang="zh-CN" altLang="en-US" sz="1400" dirty="0" smtClean="0">
                  <a:solidFill>
                    <a:srgbClr val="C00000"/>
                  </a:solidFill>
                </a:rPr>
                <a:t>创新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 flipH="1" flipV="1">
              <a:off x="2" y="6428144"/>
              <a:ext cx="10172698" cy="10036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 flipH="1">
              <a:off x="11583152" y="6432650"/>
              <a:ext cx="608848" cy="0"/>
            </a:xfrm>
            <a:prstGeom prst="line">
              <a:avLst/>
            </a:prstGeom>
            <a:ln w="190500">
              <a:solidFill>
                <a:srgbClr val="C611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自由: 形状 32"/>
          <p:cNvSpPr/>
          <p:nvPr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自由: 形状 31"/>
          <p:cNvSpPr/>
          <p:nvPr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8228" y="38034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+mj-ea"/>
                <a:ea typeface="+mj-ea"/>
              </a:rPr>
              <a:t>具体构成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090" y="1108075"/>
            <a:ext cx="9117965" cy="4785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2D46"/>
      </a:accent1>
      <a:accent2>
        <a:srgbClr val="CF253B"/>
      </a:accent2>
      <a:accent3>
        <a:srgbClr val="1D2D46"/>
      </a:accent3>
      <a:accent4>
        <a:srgbClr val="CF253B"/>
      </a:accent4>
      <a:accent5>
        <a:srgbClr val="1D2D46"/>
      </a:accent5>
      <a:accent6>
        <a:srgbClr val="CF253B"/>
      </a:accent6>
      <a:hlink>
        <a:srgbClr val="0563C1"/>
      </a:hlink>
      <a:folHlink>
        <a:srgbClr val="954F72"/>
      </a:folHlink>
    </a:clrScheme>
    <a:fontScheme name="模板">
      <a:majorFont>
        <a:latin typeface="微软雅黑"/>
        <a:ea typeface="微软雅黑"/>
        <a:cs typeface=""/>
      </a:majorFont>
      <a:minorFont>
        <a:latin typeface="华文细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pct75">
          <a:fgClr>
            <a:srgbClr val="4F434A"/>
          </a:fgClr>
          <a:bgClr>
            <a:srgbClr val="918D9C"/>
          </a:bgClr>
        </a:pattFill>
        <a:ln>
          <a:noFill/>
        </a:ln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2745</Words>
  <Application>WPS 演示</Application>
  <PresentationFormat>宽屏</PresentationFormat>
  <Paragraphs>282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华文细黑</vt:lpstr>
      <vt:lpstr>Calibri</vt:lpstr>
      <vt:lpstr>Calibri Light</vt:lpstr>
      <vt:lpstr>方正宋刻本秀楷简体</vt:lpstr>
      <vt:lpstr>Arial Unicode MS</vt:lpstr>
      <vt:lpstr>等线</vt:lpstr>
      <vt:lpstr>华文细黑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经典英伦大气简洁高端融资策划报告模版</dc:title>
  <dc:creator>Administrator</dc:creator>
  <cp:lastModifiedBy>zhuzi</cp:lastModifiedBy>
  <cp:revision>97</cp:revision>
  <dcterms:created xsi:type="dcterms:W3CDTF">2016-10-22T11:38:00Z</dcterms:created>
  <dcterms:modified xsi:type="dcterms:W3CDTF">2018-12-13T08:43:10Z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